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078676-B394-4BF1-B1B3-41CBC475AA42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D3BA4B0-B940-4213-B629-563301CE2757}">
      <dgm:prSet phldrT="[Text]" custT="1"/>
      <dgm:spPr>
        <a:xfrm>
          <a:off x="0" y="300729"/>
          <a:ext cx="5486400" cy="79873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Strenghten evidence based policy making</a:t>
          </a:r>
        </a:p>
      </dgm:t>
    </dgm:pt>
    <dgm:pt modelId="{EBB4A8C5-C4EC-4203-A3ED-ADEFFFA0D4A7}" type="parTrans" cxnId="{067B5F38-99DF-4FAF-AFE5-CC35BF7925D5}">
      <dgm:prSet/>
      <dgm:spPr/>
      <dgm:t>
        <a:bodyPr/>
        <a:lstStyle/>
        <a:p>
          <a:endParaRPr lang="en-GB" sz="1000"/>
        </a:p>
      </dgm:t>
    </dgm:pt>
    <dgm:pt modelId="{D8A24C38-9485-4CBF-A2F7-1518132BFDDF}" type="sibTrans" cxnId="{067B5F38-99DF-4FAF-AFE5-CC35BF7925D5}">
      <dgm:prSet/>
      <dgm:spPr/>
      <dgm:t>
        <a:bodyPr/>
        <a:lstStyle/>
        <a:p>
          <a:endParaRPr lang="en-GB" sz="1000"/>
        </a:p>
      </dgm:t>
    </dgm:pt>
    <dgm:pt modelId="{CDC9519A-658C-48E3-A015-77A3E02699C1}">
      <dgm:prSet phldrT="[Text]" custT="1"/>
      <dgm:spPr>
        <a:xfrm>
          <a:off x="0" y="865732"/>
          <a:ext cx="1264615" cy="1477423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1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1st event</a:t>
          </a:r>
        </a:p>
        <a:p>
          <a:r>
            <a:rPr lang="en-GB" sz="11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Awareness raising</a:t>
          </a:r>
        </a:p>
        <a:p>
          <a:r>
            <a:rPr lang="en-GB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Needs </a:t>
          </a:r>
          <a:r>
            <a:rPr lang="en-GB" sz="11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definition</a:t>
          </a:r>
        </a:p>
        <a:p>
          <a:endParaRPr lang="en-GB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r>
            <a:rPr lang="en-GB" sz="11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event supported by evidence (survey on evidence creation, mediation, use)</a:t>
          </a:r>
        </a:p>
      </dgm:t>
    </dgm:pt>
    <dgm:pt modelId="{4F9D4808-5B1D-448A-B500-AD5DA47E86B0}" type="parTrans" cxnId="{8D72F3AE-CFCC-47F0-9641-8183D139426F}">
      <dgm:prSet/>
      <dgm:spPr/>
      <dgm:t>
        <a:bodyPr/>
        <a:lstStyle/>
        <a:p>
          <a:endParaRPr lang="en-GB" sz="1000"/>
        </a:p>
      </dgm:t>
    </dgm:pt>
    <dgm:pt modelId="{2526DD99-AFB7-4EF7-B4BF-AF6A5A346114}" type="sibTrans" cxnId="{8D72F3AE-CFCC-47F0-9641-8183D139426F}">
      <dgm:prSet/>
      <dgm:spPr/>
      <dgm:t>
        <a:bodyPr/>
        <a:lstStyle/>
        <a:p>
          <a:endParaRPr lang="en-GB" sz="1000"/>
        </a:p>
      </dgm:t>
    </dgm:pt>
    <dgm:pt modelId="{8D9F05B8-B6DE-4E02-9161-169EE4284BBA}">
      <dgm:prSet phldrT="[Text]" custT="1"/>
      <dgm:spPr>
        <a:xfrm>
          <a:off x="1264615" y="566881"/>
          <a:ext cx="4221784" cy="79873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Bring stakeholders together under the leadership of the </a:t>
          </a:r>
          <a:r>
            <a:rPr lang="en-GB" sz="1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Ministry </a:t>
          </a:r>
          <a:r>
            <a:rPr lang="en-GB" sz="10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</a:t>
          </a:r>
          <a:r>
            <a:rPr lang="en-GB" sz="10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Education</a:t>
          </a:r>
          <a:endParaRPr lang="en-GB" sz="1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AB64692-B64A-49E7-913A-698E77274D1D}" type="parTrans" cxnId="{FD286C81-B934-4E53-8B28-7521EFEB118D}">
      <dgm:prSet/>
      <dgm:spPr/>
      <dgm:t>
        <a:bodyPr/>
        <a:lstStyle/>
        <a:p>
          <a:endParaRPr lang="en-GB" sz="1000"/>
        </a:p>
      </dgm:t>
    </dgm:pt>
    <dgm:pt modelId="{D6615C8F-375E-415D-A9FB-791B65A48BF6}" type="sibTrans" cxnId="{FD286C81-B934-4E53-8B28-7521EFEB118D}">
      <dgm:prSet/>
      <dgm:spPr/>
      <dgm:t>
        <a:bodyPr/>
        <a:lstStyle/>
        <a:p>
          <a:endParaRPr lang="en-GB" sz="1000"/>
        </a:p>
      </dgm:t>
    </dgm:pt>
    <dgm:pt modelId="{380937F9-DB88-4196-886F-64C77B5EE981}">
      <dgm:prSet phldrT="[Text]" custT="1"/>
      <dgm:spPr>
        <a:xfrm>
          <a:off x="1264615" y="1184126"/>
          <a:ext cx="1264615" cy="143976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05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Series of </a:t>
          </a:r>
          <a:r>
            <a:rPr lang="en-GB" sz="105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roundtable and workshops </a:t>
          </a:r>
          <a:r>
            <a:rPr lang="en-GB" sz="105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on evidence creation, communication, use</a:t>
          </a:r>
        </a:p>
        <a:p>
          <a:endParaRPr lang="en-GB" sz="105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r>
            <a:rPr lang="en-GB" sz="105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events supported by facilitation tools, grids for structured reflection and dialogue  translation in operationalized decisions</a:t>
          </a:r>
        </a:p>
      </dgm:t>
    </dgm:pt>
    <dgm:pt modelId="{2A0DF3E5-DD79-4DDF-8C60-9DD26F24220E}" type="parTrans" cxnId="{B5C59337-4123-458C-8400-3690D9EF020E}">
      <dgm:prSet/>
      <dgm:spPr/>
      <dgm:t>
        <a:bodyPr/>
        <a:lstStyle/>
        <a:p>
          <a:endParaRPr lang="en-GB" sz="1000"/>
        </a:p>
      </dgm:t>
    </dgm:pt>
    <dgm:pt modelId="{9B199B48-1748-4ADF-BA30-6148EE43BCA4}" type="sibTrans" cxnId="{B5C59337-4123-458C-8400-3690D9EF020E}">
      <dgm:prSet/>
      <dgm:spPr/>
      <dgm:t>
        <a:bodyPr/>
        <a:lstStyle/>
        <a:p>
          <a:endParaRPr lang="en-GB" sz="1000"/>
        </a:p>
      </dgm:t>
    </dgm:pt>
    <dgm:pt modelId="{0DE63A26-ABFD-4DC5-BD1D-75C90CC452B5}">
      <dgm:prSet phldrT="[Text]" custT="1"/>
      <dgm:spPr>
        <a:xfrm>
          <a:off x="2529230" y="833032"/>
          <a:ext cx="2957169" cy="79873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Expose a group of key decision makers to good practice</a:t>
          </a:r>
        </a:p>
      </dgm:t>
    </dgm:pt>
    <dgm:pt modelId="{E253C371-747A-4F5E-961B-319BD8C9E9B5}" type="parTrans" cxnId="{26BAC862-2F24-446A-AB3E-E9D61F760000}">
      <dgm:prSet/>
      <dgm:spPr/>
      <dgm:t>
        <a:bodyPr/>
        <a:lstStyle/>
        <a:p>
          <a:endParaRPr lang="en-GB" sz="1000"/>
        </a:p>
      </dgm:t>
    </dgm:pt>
    <dgm:pt modelId="{ECDFFF0E-6206-43DA-A837-762FAB181825}" type="sibTrans" cxnId="{26BAC862-2F24-446A-AB3E-E9D61F760000}">
      <dgm:prSet/>
      <dgm:spPr/>
      <dgm:t>
        <a:bodyPr/>
        <a:lstStyle/>
        <a:p>
          <a:endParaRPr lang="en-GB" sz="1000"/>
        </a:p>
      </dgm:t>
    </dgm:pt>
    <dgm:pt modelId="{93A7788B-0B76-4B16-A738-20F345F2C2D4}">
      <dgm:prSet phldrT="[Text]" custT="1"/>
      <dgm:spPr>
        <a:xfrm>
          <a:off x="2529230" y="1450277"/>
          <a:ext cx="1264615" cy="144939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05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Study </a:t>
          </a:r>
          <a:r>
            <a:rPr lang="en-GB" sz="105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visit</a:t>
          </a:r>
        </a:p>
        <a:p>
          <a:endParaRPr lang="en-GB" sz="105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r>
            <a:rPr lang="en-GB" sz="105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supported by learning </a:t>
          </a:r>
          <a:r>
            <a:rPr lang="en-GB" sz="105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expectations; identification </a:t>
          </a:r>
          <a:r>
            <a:rPr lang="en-GB" sz="105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at individual and </a:t>
          </a:r>
          <a:r>
            <a:rPr lang="en-GB" sz="105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institutional level; </a:t>
          </a:r>
          <a:r>
            <a:rPr lang="en-GB" sz="105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grid used for evaluation of results and impact assessment</a:t>
          </a:r>
        </a:p>
      </dgm:t>
    </dgm:pt>
    <dgm:pt modelId="{C3D08C67-64C9-46CA-A2C0-CFDFA1D22F91}" type="parTrans" cxnId="{6074518A-E614-43E2-9EE5-CA0E8B722215}">
      <dgm:prSet/>
      <dgm:spPr/>
      <dgm:t>
        <a:bodyPr/>
        <a:lstStyle/>
        <a:p>
          <a:endParaRPr lang="en-GB" sz="1000"/>
        </a:p>
      </dgm:t>
    </dgm:pt>
    <dgm:pt modelId="{68015CB1-D2E2-4556-BFDC-0DAC02BD3DCC}" type="sibTrans" cxnId="{6074518A-E614-43E2-9EE5-CA0E8B722215}">
      <dgm:prSet/>
      <dgm:spPr/>
      <dgm:t>
        <a:bodyPr/>
        <a:lstStyle/>
        <a:p>
          <a:endParaRPr lang="en-GB" sz="1000"/>
        </a:p>
      </dgm:t>
    </dgm:pt>
    <dgm:pt modelId="{4A6F3B0E-6936-48CD-AA10-BBEF75F6B775}">
      <dgm:prSet custT="1"/>
      <dgm:spPr>
        <a:xfrm>
          <a:off x="3793845" y="1099184"/>
          <a:ext cx="1692554" cy="798737"/>
        </a:xfr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GB" sz="10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Use generated knowledge for expanded network </a:t>
          </a:r>
        </a:p>
      </dgm:t>
    </dgm:pt>
    <dgm:pt modelId="{27F404EE-A9BF-4EFD-A236-D7F677EF9301}" type="parTrans" cxnId="{E33B1A5F-2754-4430-BE47-A80DF9BF4A6E}">
      <dgm:prSet/>
      <dgm:spPr/>
      <dgm:t>
        <a:bodyPr/>
        <a:lstStyle/>
        <a:p>
          <a:endParaRPr lang="en-GB" sz="1000"/>
        </a:p>
      </dgm:t>
    </dgm:pt>
    <dgm:pt modelId="{3304CA0E-CF58-48F0-9D16-F52CB7E0DA48}" type="sibTrans" cxnId="{E33B1A5F-2754-4430-BE47-A80DF9BF4A6E}">
      <dgm:prSet/>
      <dgm:spPr/>
      <dgm:t>
        <a:bodyPr/>
        <a:lstStyle/>
        <a:p>
          <a:endParaRPr lang="en-GB" sz="1000"/>
        </a:p>
      </dgm:t>
    </dgm:pt>
    <dgm:pt modelId="{419D6DDF-98C5-43C7-8720-B85D5015F155}" type="pres">
      <dgm:prSet presAssocID="{36078676-B394-4BF1-B1B3-41CBC475AA42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3F98DBF-D8B3-4A11-B2C0-31F053FFEDF1}" type="pres">
      <dgm:prSet presAssocID="{3D3BA4B0-B940-4213-B629-563301CE2757}" presName="parentText1" presStyleLbl="node1" presStyleIdx="0" presStyleCnt="4" custLinFactNeighborX="-382" custLinFactNeighborY="-1476">
        <dgm:presLayoutVars>
          <dgm:chMax/>
          <dgm:chPref val="3"/>
          <dgm:bulletEnabled val="1"/>
        </dgm:presLayoutVars>
      </dgm:prSet>
      <dgm:spPr>
        <a:prstGeom prst="rightArrow">
          <a:avLst>
            <a:gd name="adj1" fmla="val 5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DD06543B-4B42-4EB6-8874-E51C80FE4289}" type="pres">
      <dgm:prSet presAssocID="{3D3BA4B0-B940-4213-B629-563301CE2757}" presName="childText1" presStyleLbl="solidAlignAcc1" presStyleIdx="0" presStyleCnt="3" custLinFactNeighborY="-3536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183A3DF2-AC3E-4C8D-9A57-811E58B5A250}" type="pres">
      <dgm:prSet presAssocID="{8D9F05B8-B6DE-4E02-9161-169EE4284BBA}" presName="parentText2" presStyleLbl="node1" presStyleIdx="1" presStyleCnt="4">
        <dgm:presLayoutVars>
          <dgm:chMax/>
          <dgm:chPref val="3"/>
          <dgm:bulletEnabled val="1"/>
        </dgm:presLayoutVars>
      </dgm:prSet>
      <dgm:spPr>
        <a:prstGeom prst="rightArrow">
          <a:avLst>
            <a:gd name="adj1" fmla="val 5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C0577918-4A69-4700-906E-A4BBEAC72F7F}" type="pres">
      <dgm:prSet presAssocID="{8D9F05B8-B6DE-4E02-9161-169EE4284BBA}" presName="childText2" presStyleLbl="solidAlignAcc1" presStyleIdx="1" presStyleCnt="3" custScaleY="131554" custLinFactNeighborY="13274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CC907760-F8CB-4A28-A379-35D423C156DE}" type="pres">
      <dgm:prSet presAssocID="{0DE63A26-ABFD-4DC5-BD1D-75C90CC452B5}" presName="parentText3" presStyleLbl="node1" presStyleIdx="2" presStyleCnt="4">
        <dgm:presLayoutVars>
          <dgm:chMax/>
          <dgm:chPref val="3"/>
          <dgm:bulletEnabled val="1"/>
        </dgm:presLayoutVars>
      </dgm:prSet>
      <dgm:spPr>
        <a:prstGeom prst="rightArrow">
          <a:avLst>
            <a:gd name="adj1" fmla="val 5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1F9EFE38-FF33-4A9C-B402-69A70A30E794}" type="pres">
      <dgm:prSet presAssocID="{0DE63A26-ABFD-4DC5-BD1D-75C90CC452B5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0AA15758-3F1A-48B0-A9FD-F1F072069804}" type="pres">
      <dgm:prSet presAssocID="{4A6F3B0E-6936-48CD-AA10-BBEF75F6B775}" presName="parentText4" presStyleLbl="node1" presStyleIdx="3" presStyleCnt="4">
        <dgm:presLayoutVars>
          <dgm:chMax/>
          <dgm:chPref val="3"/>
          <dgm:bulletEnabled val="1"/>
        </dgm:presLayoutVars>
      </dgm:prSet>
      <dgm:spPr>
        <a:prstGeom prst="rightArrow">
          <a:avLst>
            <a:gd name="adj1" fmla="val 50000"/>
            <a:gd name="adj2" fmla="val 50000"/>
          </a:avLst>
        </a:prstGeom>
      </dgm:spPr>
      <dgm:t>
        <a:bodyPr/>
        <a:lstStyle/>
        <a:p>
          <a:endParaRPr lang="en-GB"/>
        </a:p>
      </dgm:t>
    </dgm:pt>
  </dgm:ptLst>
  <dgm:cxnLst>
    <dgm:cxn modelId="{067B5F38-99DF-4FAF-AFE5-CC35BF7925D5}" srcId="{36078676-B394-4BF1-B1B3-41CBC475AA42}" destId="{3D3BA4B0-B940-4213-B629-563301CE2757}" srcOrd="0" destOrd="0" parTransId="{EBB4A8C5-C4EC-4203-A3ED-ADEFFFA0D4A7}" sibTransId="{D8A24C38-9485-4CBF-A2F7-1518132BFDDF}"/>
    <dgm:cxn modelId="{DD7041D6-9F1B-41DA-9D2C-055DDC031AF2}" type="presOf" srcId="{8D9F05B8-B6DE-4E02-9161-169EE4284BBA}" destId="{183A3DF2-AC3E-4C8D-9A57-811E58B5A250}" srcOrd="0" destOrd="0" presId="urn:microsoft.com/office/officeart/2009/3/layout/IncreasingArrowsProcess"/>
    <dgm:cxn modelId="{E33B1A5F-2754-4430-BE47-A80DF9BF4A6E}" srcId="{36078676-B394-4BF1-B1B3-41CBC475AA42}" destId="{4A6F3B0E-6936-48CD-AA10-BBEF75F6B775}" srcOrd="3" destOrd="0" parTransId="{27F404EE-A9BF-4EFD-A236-D7F677EF9301}" sibTransId="{3304CA0E-CF58-48F0-9D16-F52CB7E0DA48}"/>
    <dgm:cxn modelId="{B5C59337-4123-458C-8400-3690D9EF020E}" srcId="{8D9F05B8-B6DE-4E02-9161-169EE4284BBA}" destId="{380937F9-DB88-4196-886F-64C77B5EE981}" srcOrd="0" destOrd="0" parTransId="{2A0DF3E5-DD79-4DDF-8C60-9DD26F24220E}" sibTransId="{9B199B48-1748-4ADF-BA30-6148EE43BCA4}"/>
    <dgm:cxn modelId="{D0C3B534-BBB2-4063-A2A9-8371FCE870A2}" type="presOf" srcId="{CDC9519A-658C-48E3-A015-77A3E02699C1}" destId="{DD06543B-4B42-4EB6-8874-E51C80FE4289}" srcOrd="0" destOrd="0" presId="urn:microsoft.com/office/officeart/2009/3/layout/IncreasingArrowsProcess"/>
    <dgm:cxn modelId="{FD286C81-B934-4E53-8B28-7521EFEB118D}" srcId="{36078676-B394-4BF1-B1B3-41CBC475AA42}" destId="{8D9F05B8-B6DE-4E02-9161-169EE4284BBA}" srcOrd="1" destOrd="0" parTransId="{5AB64692-B64A-49E7-913A-698E77274D1D}" sibTransId="{D6615C8F-375E-415D-A9FB-791B65A48BF6}"/>
    <dgm:cxn modelId="{8D72F3AE-CFCC-47F0-9641-8183D139426F}" srcId="{3D3BA4B0-B940-4213-B629-563301CE2757}" destId="{CDC9519A-658C-48E3-A015-77A3E02699C1}" srcOrd="0" destOrd="0" parTransId="{4F9D4808-5B1D-448A-B500-AD5DA47E86B0}" sibTransId="{2526DD99-AFB7-4EF7-B4BF-AF6A5A346114}"/>
    <dgm:cxn modelId="{2C5130E1-F688-4CB9-B60A-F09B158F63B5}" type="presOf" srcId="{36078676-B394-4BF1-B1B3-41CBC475AA42}" destId="{419D6DDF-98C5-43C7-8720-B85D5015F155}" srcOrd="0" destOrd="0" presId="urn:microsoft.com/office/officeart/2009/3/layout/IncreasingArrowsProcess"/>
    <dgm:cxn modelId="{9BD47C64-BA6E-4D39-B721-4A212B3A7259}" type="presOf" srcId="{380937F9-DB88-4196-886F-64C77B5EE981}" destId="{C0577918-4A69-4700-906E-A4BBEAC72F7F}" srcOrd="0" destOrd="0" presId="urn:microsoft.com/office/officeart/2009/3/layout/IncreasingArrowsProcess"/>
    <dgm:cxn modelId="{6074518A-E614-43E2-9EE5-CA0E8B722215}" srcId="{0DE63A26-ABFD-4DC5-BD1D-75C90CC452B5}" destId="{93A7788B-0B76-4B16-A738-20F345F2C2D4}" srcOrd="0" destOrd="0" parTransId="{C3D08C67-64C9-46CA-A2C0-CFDFA1D22F91}" sibTransId="{68015CB1-D2E2-4556-BFDC-0DAC02BD3DCC}"/>
    <dgm:cxn modelId="{26BAC862-2F24-446A-AB3E-E9D61F760000}" srcId="{36078676-B394-4BF1-B1B3-41CBC475AA42}" destId="{0DE63A26-ABFD-4DC5-BD1D-75C90CC452B5}" srcOrd="2" destOrd="0" parTransId="{E253C371-747A-4F5E-961B-319BD8C9E9B5}" sibTransId="{ECDFFF0E-6206-43DA-A837-762FAB181825}"/>
    <dgm:cxn modelId="{3B398E82-256E-4061-9B39-DB5D59F13C37}" type="presOf" srcId="{4A6F3B0E-6936-48CD-AA10-BBEF75F6B775}" destId="{0AA15758-3F1A-48B0-A9FD-F1F072069804}" srcOrd="0" destOrd="0" presId="urn:microsoft.com/office/officeart/2009/3/layout/IncreasingArrowsProcess"/>
    <dgm:cxn modelId="{BE7AE2F2-06EF-460E-A910-BF3271D8AC31}" type="presOf" srcId="{93A7788B-0B76-4B16-A738-20F345F2C2D4}" destId="{1F9EFE38-FF33-4A9C-B402-69A70A30E794}" srcOrd="0" destOrd="0" presId="urn:microsoft.com/office/officeart/2009/3/layout/IncreasingArrowsProcess"/>
    <dgm:cxn modelId="{B5737EB8-0470-4D09-8EC8-F32F50B727E8}" type="presOf" srcId="{0DE63A26-ABFD-4DC5-BD1D-75C90CC452B5}" destId="{CC907760-F8CB-4A28-A379-35D423C156DE}" srcOrd="0" destOrd="0" presId="urn:microsoft.com/office/officeart/2009/3/layout/IncreasingArrowsProcess"/>
    <dgm:cxn modelId="{F42B87B9-071F-4A36-ACD7-06A814C5B01F}" type="presOf" srcId="{3D3BA4B0-B940-4213-B629-563301CE2757}" destId="{E3F98DBF-D8B3-4A11-B2C0-31F053FFEDF1}" srcOrd="0" destOrd="0" presId="urn:microsoft.com/office/officeart/2009/3/layout/IncreasingArrowsProcess"/>
    <dgm:cxn modelId="{75D6FD68-5627-45A4-AC00-ADD0E1058CB3}" type="presParOf" srcId="{419D6DDF-98C5-43C7-8720-B85D5015F155}" destId="{E3F98DBF-D8B3-4A11-B2C0-31F053FFEDF1}" srcOrd="0" destOrd="0" presId="urn:microsoft.com/office/officeart/2009/3/layout/IncreasingArrowsProcess"/>
    <dgm:cxn modelId="{28544595-FDFB-474C-A3B3-9BC29F5AFE3C}" type="presParOf" srcId="{419D6DDF-98C5-43C7-8720-B85D5015F155}" destId="{DD06543B-4B42-4EB6-8874-E51C80FE4289}" srcOrd="1" destOrd="0" presId="urn:microsoft.com/office/officeart/2009/3/layout/IncreasingArrowsProcess"/>
    <dgm:cxn modelId="{611F33A8-5F4A-46B3-931C-09CB7EA4F279}" type="presParOf" srcId="{419D6DDF-98C5-43C7-8720-B85D5015F155}" destId="{183A3DF2-AC3E-4C8D-9A57-811E58B5A250}" srcOrd="2" destOrd="0" presId="urn:microsoft.com/office/officeart/2009/3/layout/IncreasingArrowsProcess"/>
    <dgm:cxn modelId="{65C42E0E-64AC-4593-BF1A-7E91F4625BED}" type="presParOf" srcId="{419D6DDF-98C5-43C7-8720-B85D5015F155}" destId="{C0577918-4A69-4700-906E-A4BBEAC72F7F}" srcOrd="3" destOrd="0" presId="urn:microsoft.com/office/officeart/2009/3/layout/IncreasingArrowsProcess"/>
    <dgm:cxn modelId="{8FD94A49-7004-420C-97F7-54CB875B959B}" type="presParOf" srcId="{419D6DDF-98C5-43C7-8720-B85D5015F155}" destId="{CC907760-F8CB-4A28-A379-35D423C156DE}" srcOrd="4" destOrd="0" presId="urn:microsoft.com/office/officeart/2009/3/layout/IncreasingArrowsProcess"/>
    <dgm:cxn modelId="{FE9CC9E0-B8BF-402C-A748-8E018838E6BE}" type="presParOf" srcId="{419D6DDF-98C5-43C7-8720-B85D5015F155}" destId="{1F9EFE38-FF33-4A9C-B402-69A70A30E794}" srcOrd="5" destOrd="0" presId="urn:microsoft.com/office/officeart/2009/3/layout/IncreasingArrowsProcess"/>
    <dgm:cxn modelId="{A2984139-8283-4AB6-B011-A5A5BC422B47}" type="presParOf" srcId="{419D6DDF-98C5-43C7-8720-B85D5015F155}" destId="{0AA15758-3F1A-48B0-A9FD-F1F072069804}" srcOrd="6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F98DBF-D8B3-4A11-B2C0-31F053FFEDF1}">
      <dsp:nvSpPr>
        <dsp:cNvPr id="0" name=""/>
        <dsp:cNvSpPr/>
      </dsp:nvSpPr>
      <dsp:spPr>
        <a:xfrm>
          <a:off x="911499" y="118050"/>
          <a:ext cx="6201415" cy="902832"/>
        </a:xfrm>
        <a:prstGeom prst="rightArrow">
          <a:avLst>
            <a:gd name="adj1" fmla="val 50000"/>
            <a:gd name="adj2" fmla="val 5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14332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Strenghten evidence based policy making</a:t>
          </a:r>
        </a:p>
      </dsp:txBody>
      <dsp:txXfrm>
        <a:off x="911499" y="118050"/>
        <a:ext cx="6201415" cy="902832"/>
      </dsp:txXfrm>
    </dsp:sp>
    <dsp:sp modelId="{DD06543B-4B42-4EB6-8874-E51C80FE4289}">
      <dsp:nvSpPr>
        <dsp:cNvPr id="0" name=""/>
        <dsp:cNvSpPr/>
      </dsp:nvSpPr>
      <dsp:spPr>
        <a:xfrm>
          <a:off x="935188" y="770013"/>
          <a:ext cx="1429426" cy="1669968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1st event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Awareness raising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Needs </a:t>
          </a:r>
          <a:r>
            <a:rPr lang="en-GB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definition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event supported by evidence (survey on evidence creation, mediation, use)</a:t>
          </a:r>
        </a:p>
      </dsp:txBody>
      <dsp:txXfrm>
        <a:off x="935188" y="770013"/>
        <a:ext cx="1429426" cy="1669968"/>
      </dsp:txXfrm>
    </dsp:sp>
    <dsp:sp modelId="{183A3DF2-AC3E-4C8D-9A57-811E58B5A250}">
      <dsp:nvSpPr>
        <dsp:cNvPr id="0" name=""/>
        <dsp:cNvSpPr/>
      </dsp:nvSpPr>
      <dsp:spPr>
        <a:xfrm>
          <a:off x="2364614" y="432214"/>
          <a:ext cx="4771988" cy="902832"/>
        </a:xfrm>
        <a:prstGeom prst="rightArrow">
          <a:avLst>
            <a:gd name="adj1" fmla="val 50000"/>
            <a:gd name="adj2" fmla="val 5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14332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Bring stakeholders together under the leadership of the </a:t>
          </a:r>
          <a:r>
            <a:rPr lang="en-GB" sz="1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Ministry </a:t>
          </a:r>
          <a:r>
            <a:rPr lang="en-GB" sz="10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 </a:t>
          </a:r>
          <a:r>
            <a:rPr lang="en-GB" sz="1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Education</a:t>
          </a:r>
          <a:endParaRPr lang="en-GB" sz="1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364614" y="432214"/>
        <a:ext cx="4771988" cy="902832"/>
      </dsp:txXfrm>
    </dsp:sp>
    <dsp:sp modelId="{C0577918-4A69-4700-906E-A4BBEAC72F7F}">
      <dsp:nvSpPr>
        <dsp:cNvPr id="0" name=""/>
        <dsp:cNvSpPr/>
      </dsp:nvSpPr>
      <dsp:spPr>
        <a:xfrm>
          <a:off x="2364614" y="1059485"/>
          <a:ext cx="1429426" cy="2140914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Series of </a:t>
          </a:r>
          <a:r>
            <a:rPr lang="en-GB" sz="105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roundtable and workshops </a:t>
          </a:r>
          <a:r>
            <a:rPr lang="en-GB" sz="105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on evidence creation, communication, use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events supported by facilitation tools, grids for structured reflection and dialogue  translation in operationalized decisions</a:t>
          </a:r>
        </a:p>
      </dsp:txBody>
      <dsp:txXfrm>
        <a:off x="2364614" y="1059485"/>
        <a:ext cx="1429426" cy="2140914"/>
      </dsp:txXfrm>
    </dsp:sp>
    <dsp:sp modelId="{CC907760-F8CB-4A28-A379-35D423C156DE}">
      <dsp:nvSpPr>
        <dsp:cNvPr id="0" name=""/>
        <dsp:cNvSpPr/>
      </dsp:nvSpPr>
      <dsp:spPr>
        <a:xfrm>
          <a:off x="3794040" y="733051"/>
          <a:ext cx="3342562" cy="902832"/>
        </a:xfrm>
        <a:prstGeom prst="rightArrow">
          <a:avLst>
            <a:gd name="adj1" fmla="val 50000"/>
            <a:gd name="adj2" fmla="val 5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14332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Expose a group of key decision makers to good practice</a:t>
          </a:r>
        </a:p>
      </dsp:txBody>
      <dsp:txXfrm>
        <a:off x="3794040" y="733051"/>
        <a:ext cx="3342562" cy="902832"/>
      </dsp:txXfrm>
    </dsp:sp>
    <dsp:sp modelId="{1F9EFE38-FF33-4A9C-B402-69A70A30E794}">
      <dsp:nvSpPr>
        <dsp:cNvPr id="0" name=""/>
        <dsp:cNvSpPr/>
      </dsp:nvSpPr>
      <dsp:spPr>
        <a:xfrm>
          <a:off x="3794040" y="1430738"/>
          <a:ext cx="1429426" cy="1638284"/>
        </a:xfrm>
        <a:prstGeom prst="rect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Study </a:t>
          </a:r>
          <a:r>
            <a:rPr lang="en-GB" sz="105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visit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5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supported by learning </a:t>
          </a:r>
          <a:r>
            <a:rPr lang="en-GB" sz="105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expectations; identification </a:t>
          </a:r>
          <a:r>
            <a:rPr lang="en-GB" sz="105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at individual and </a:t>
          </a:r>
          <a:r>
            <a:rPr lang="en-GB" sz="105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institutional level; </a:t>
          </a:r>
          <a:r>
            <a:rPr lang="en-GB" sz="105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grid used for evaluation of results and impact assessment</a:t>
          </a:r>
        </a:p>
      </dsp:txBody>
      <dsp:txXfrm>
        <a:off x="3794040" y="1430738"/>
        <a:ext cx="1429426" cy="1638284"/>
      </dsp:txXfrm>
    </dsp:sp>
    <dsp:sp modelId="{0AA15758-3F1A-48B0-A9FD-F1F072069804}">
      <dsp:nvSpPr>
        <dsp:cNvPr id="0" name=""/>
        <dsp:cNvSpPr/>
      </dsp:nvSpPr>
      <dsp:spPr>
        <a:xfrm>
          <a:off x="5223466" y="1033889"/>
          <a:ext cx="1913136" cy="902832"/>
        </a:xfrm>
        <a:prstGeom prst="rightArrow">
          <a:avLst>
            <a:gd name="adj1" fmla="val 50000"/>
            <a:gd name="adj2" fmla="val 5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254000" bIns="143325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Use generated knowledge for expanded network </a:t>
          </a:r>
        </a:p>
      </dsp:txBody>
      <dsp:txXfrm>
        <a:off x="5223466" y="1033889"/>
        <a:ext cx="1913136" cy="902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352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2892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720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150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55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506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927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990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6036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661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623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9CED9-2F63-4951-8F47-49C2FBAD3A07}" type="datetimeFigureOut">
              <a:rPr lang="en-GB" smtClean="0"/>
              <a:pPr/>
              <a:t>10/02/2013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7F8D-006E-44E8-9DB2-4616C8008BF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060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00400" y="5443538"/>
            <a:ext cx="155448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2388" y="2455863"/>
            <a:ext cx="3325812" cy="2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4100" y="1908175"/>
            <a:ext cx="276225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C:\Users\ERIN-DESKTOP\Desktop\141211\ETF_Torino_Process_PPT_011211\internal\slide_imgs\title.jpg"/>
          <p:cNvPicPr>
            <a:picLocks noChangeAspect="1" noChangeArrowheads="1"/>
          </p:cNvPicPr>
          <p:nvPr/>
        </p:nvPicPr>
        <p:blipFill>
          <a:blip r:embed="rId5" cstate="print"/>
          <a:srcRect r="65108" b="76250"/>
          <a:stretch>
            <a:fillRect/>
          </a:stretch>
        </p:blipFill>
        <p:spPr bwMode="auto">
          <a:xfrm>
            <a:off x="0" y="279400"/>
            <a:ext cx="3190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12"/>
          <p:cNvSpPr txBox="1">
            <a:spLocks noChangeArrowheads="1"/>
          </p:cNvSpPr>
          <p:nvPr/>
        </p:nvSpPr>
        <p:spPr bwMode="auto">
          <a:xfrm>
            <a:off x="446088" y="1981200"/>
            <a:ext cx="502443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 b="1" dirty="0" smtClean="0">
                <a:solidFill>
                  <a:srgbClr val="666666"/>
                </a:solidFill>
                <a:cs typeface="Arial" charset="0"/>
              </a:rPr>
              <a:t>Evidence Based Policy Making in E&amp;T</a:t>
            </a:r>
          </a:p>
          <a:p>
            <a:r>
              <a:rPr lang="en-GB" sz="4000" b="1" dirty="0">
                <a:solidFill>
                  <a:srgbClr val="666666"/>
                </a:solidFill>
                <a:cs typeface="Arial" charset="0"/>
              </a:rPr>
              <a:t/>
            </a:r>
            <a:br>
              <a:rPr lang="en-GB" sz="4000" b="1" dirty="0">
                <a:solidFill>
                  <a:srgbClr val="666666"/>
                </a:solidFill>
                <a:cs typeface="Arial" charset="0"/>
              </a:rPr>
            </a:br>
            <a:endParaRPr lang="en-GB" sz="4000" b="1" dirty="0" smtClean="0">
              <a:solidFill>
                <a:srgbClr val="666666"/>
              </a:solidFill>
              <a:cs typeface="Arial" charset="0"/>
            </a:endParaRPr>
          </a:p>
          <a:p>
            <a:endParaRPr lang="en-US" dirty="0" smtClean="0">
              <a:solidFill>
                <a:srgbClr val="666666"/>
              </a:solidFill>
              <a:cs typeface="Arial" charset="0"/>
            </a:endParaRPr>
          </a:p>
          <a:p>
            <a:endParaRPr lang="en-US" dirty="0">
              <a:solidFill>
                <a:srgbClr val="666666"/>
              </a:solidFill>
              <a:cs typeface="Arial" charset="0"/>
            </a:endParaRPr>
          </a:p>
          <a:p>
            <a:r>
              <a:rPr lang="en-US" sz="2000" b="1" dirty="0" smtClean="0">
                <a:solidFill>
                  <a:srgbClr val="666666"/>
                </a:solidFill>
                <a:cs typeface="Arial" charset="0"/>
              </a:rPr>
              <a:t>Zagreb, 12 </a:t>
            </a:r>
            <a:r>
              <a:rPr lang="en-US" sz="2000" b="1" dirty="0">
                <a:solidFill>
                  <a:srgbClr val="666666"/>
                </a:solidFill>
                <a:cs typeface="Arial" charset="0"/>
              </a:rPr>
              <a:t>F</a:t>
            </a:r>
            <a:r>
              <a:rPr lang="en-US" sz="2000" b="1" dirty="0" smtClean="0">
                <a:solidFill>
                  <a:srgbClr val="666666"/>
                </a:solidFill>
                <a:cs typeface="Arial" charset="0"/>
              </a:rPr>
              <a:t>ebruary 2013</a:t>
            </a:r>
            <a:endParaRPr lang="en-US" sz="2000" b="1" dirty="0">
              <a:solidFill>
                <a:srgbClr val="666666"/>
              </a:solidFill>
              <a:cs typeface="Arial" charset="0"/>
            </a:endParaRPr>
          </a:p>
          <a:p>
            <a:endParaRPr lang="en-GB" sz="40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327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pic>
        <p:nvPicPr>
          <p:cNvPr id="16387" name="Picture 2" descr="C:\Users\ERIN-DESKTOP\Desktop\141211\ETF_Torino_Process_PPT_011211\internal\slide_imgs\title.jpg"/>
          <p:cNvPicPr>
            <a:picLocks noChangeAspect="1" noChangeArrowheads="1"/>
          </p:cNvPicPr>
          <p:nvPr/>
        </p:nvPicPr>
        <p:blipFill>
          <a:blip r:embed="rId2" cstate="print"/>
          <a:srcRect r="65108" b="76250"/>
          <a:stretch>
            <a:fillRect/>
          </a:stretch>
        </p:blipFill>
        <p:spPr bwMode="auto">
          <a:xfrm>
            <a:off x="0" y="279400"/>
            <a:ext cx="3190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itle 1"/>
          <p:cNvSpPr txBox="1">
            <a:spLocks/>
          </p:cNvSpPr>
          <p:nvPr/>
        </p:nvSpPr>
        <p:spPr bwMode="auto">
          <a:xfrm>
            <a:off x="827088" y="1882209"/>
            <a:ext cx="663575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/>
            <a:endParaRPr lang="en-GB" sz="4000" b="1" dirty="0">
              <a:solidFill>
                <a:srgbClr val="BBFF07"/>
              </a:solidFill>
              <a:latin typeface="Calibri" pitchFamily="34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xmlns="" val="1360054718"/>
              </p:ext>
            </p:extLst>
          </p:nvPr>
        </p:nvGraphicFramePr>
        <p:xfrm>
          <a:off x="395536" y="1855104"/>
          <a:ext cx="8071792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901103" y="1661051"/>
            <a:ext cx="7799700" cy="4936301"/>
            <a:chOff x="156642" y="489476"/>
            <a:chExt cx="7799700" cy="4936301"/>
          </a:xfrm>
        </p:grpSpPr>
        <p:sp>
          <p:nvSpPr>
            <p:cNvPr id="15" name="Up Arrow 14"/>
            <p:cNvSpPr/>
            <p:nvPr/>
          </p:nvSpPr>
          <p:spPr>
            <a:xfrm>
              <a:off x="847091" y="3337545"/>
              <a:ext cx="45719" cy="936104"/>
            </a:xfrm>
            <a:prstGeom prst="up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Text Box 9"/>
            <p:cNvSpPr txBox="1"/>
            <p:nvPr/>
          </p:nvSpPr>
          <p:spPr>
            <a:xfrm>
              <a:off x="156642" y="4353644"/>
              <a:ext cx="1314450" cy="10001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lnSpc>
                  <a:spcPct val="115000"/>
                </a:lnSpc>
                <a:spcAft>
                  <a:spcPts val="1000"/>
                </a:spcAft>
                <a:defRPr sz="1000">
                  <a:effectLst/>
                  <a:latin typeface="Arial"/>
                  <a:ea typeface="Calibri"/>
                  <a:cs typeface="Times New Roman"/>
                </a:defRPr>
              </a:lvl1pPr>
            </a:lstStyle>
            <a:p>
              <a:r>
                <a:rPr lang="en-GB" sz="1100" b="1" dirty="0">
                  <a:latin typeface="+mn-lt"/>
                </a:rPr>
                <a:t>set the context</a:t>
              </a:r>
              <a:r>
                <a:rPr lang="en-GB" sz="1100" dirty="0">
                  <a:latin typeface="+mn-lt"/>
                </a:rPr>
                <a:t>, provide external inputs through practices and expertise</a:t>
              </a:r>
            </a:p>
          </p:txBody>
        </p:sp>
        <p:sp>
          <p:nvSpPr>
            <p:cNvPr id="17" name="Up Arrow 16"/>
            <p:cNvSpPr/>
            <p:nvPr/>
          </p:nvSpPr>
          <p:spPr>
            <a:xfrm>
              <a:off x="2195725" y="3913609"/>
              <a:ext cx="45719" cy="352353"/>
            </a:xfrm>
            <a:prstGeom prst="up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8" name="Text Box 16"/>
            <p:cNvSpPr txBox="1"/>
            <p:nvPr/>
          </p:nvSpPr>
          <p:spPr>
            <a:xfrm>
              <a:off x="1720602" y="4353644"/>
              <a:ext cx="1676400" cy="10001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lnSpc>
                  <a:spcPct val="115000"/>
                </a:lnSpc>
                <a:spcAft>
                  <a:spcPts val="1000"/>
                </a:spcAft>
                <a:defRPr sz="1000">
                  <a:effectLst/>
                  <a:latin typeface="Arial"/>
                  <a:ea typeface="Calibri"/>
                  <a:cs typeface="Times New Roman"/>
                </a:defRPr>
              </a:lvl1pPr>
            </a:lstStyle>
            <a:p>
              <a:r>
                <a:rPr lang="en-GB" sz="1100" b="1" dirty="0">
                  <a:latin typeface="+mn-lt"/>
                </a:rPr>
                <a:t>facilitate dialogue </a:t>
              </a:r>
              <a:r>
                <a:rPr lang="en-GB" sz="1100" dirty="0">
                  <a:latin typeface="+mn-lt"/>
                </a:rPr>
                <a:t>through questions and support action-orientation and decision making</a:t>
              </a:r>
            </a:p>
          </p:txBody>
        </p:sp>
        <p:sp>
          <p:nvSpPr>
            <p:cNvPr id="19" name="Up Arrow 18"/>
            <p:cNvSpPr/>
            <p:nvPr/>
          </p:nvSpPr>
          <p:spPr>
            <a:xfrm>
              <a:off x="3756408" y="3805597"/>
              <a:ext cx="45719" cy="468051"/>
            </a:xfrm>
            <a:prstGeom prst="up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0" name="Text Box 18"/>
            <p:cNvSpPr txBox="1"/>
            <p:nvPr/>
          </p:nvSpPr>
          <p:spPr>
            <a:xfrm>
              <a:off x="3664818" y="4345657"/>
              <a:ext cx="1892424" cy="10081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>
                <a:lnSpc>
                  <a:spcPct val="115000"/>
                </a:lnSpc>
                <a:spcAft>
                  <a:spcPts val="1000"/>
                </a:spcAft>
                <a:defRPr sz="1000">
                  <a:effectLst/>
                  <a:latin typeface="Arial"/>
                  <a:ea typeface="Calibri"/>
                  <a:cs typeface="Times New Roman"/>
                </a:defRPr>
              </a:lvl1pPr>
            </a:lstStyle>
            <a:p>
              <a:r>
                <a:rPr lang="en-GB" sz="1100" b="1" dirty="0">
                  <a:latin typeface="+mn-lt"/>
                </a:rPr>
                <a:t>facilitate identification </a:t>
              </a:r>
              <a:r>
                <a:rPr lang="en-GB" sz="1100" dirty="0">
                  <a:latin typeface="+mn-lt"/>
                </a:rPr>
                <a:t>of relevant </a:t>
              </a:r>
              <a:r>
                <a:rPr lang="en-GB" sz="1100" dirty="0" smtClean="0">
                  <a:latin typeface="+mn-lt"/>
                </a:rPr>
                <a:t>experience </a:t>
              </a:r>
              <a:r>
                <a:rPr lang="en-GB" sz="1100" b="1" dirty="0" smtClean="0">
                  <a:latin typeface="+mn-lt"/>
                </a:rPr>
                <a:t>and</a:t>
              </a:r>
              <a:r>
                <a:rPr lang="en-GB" sz="1100" dirty="0" smtClean="0">
                  <a:latin typeface="+mn-lt"/>
                </a:rPr>
                <a:t> </a:t>
              </a:r>
              <a:r>
                <a:rPr lang="en-GB" sz="1100" b="1" dirty="0">
                  <a:latin typeface="+mn-lt"/>
                </a:rPr>
                <a:t>definition</a:t>
              </a:r>
              <a:r>
                <a:rPr lang="en-GB" sz="1100" dirty="0">
                  <a:latin typeface="+mn-lt"/>
                </a:rPr>
                <a:t> of expected learning outcomes at </a:t>
              </a:r>
              <a:r>
                <a:rPr lang="en-GB" sz="1100" dirty="0" smtClean="0">
                  <a:latin typeface="+mn-lt"/>
                </a:rPr>
                <a:t>individual/institutional </a:t>
              </a:r>
              <a:r>
                <a:rPr lang="en-GB" sz="1100" dirty="0">
                  <a:latin typeface="+mn-lt"/>
                </a:rPr>
                <a:t>levels</a:t>
              </a:r>
            </a:p>
          </p:txBody>
        </p:sp>
        <p:sp>
          <p:nvSpPr>
            <p:cNvPr id="21" name="Text Box 19"/>
            <p:cNvSpPr txBox="1"/>
            <p:nvPr/>
          </p:nvSpPr>
          <p:spPr>
            <a:xfrm>
              <a:off x="6257106" y="4178002"/>
              <a:ext cx="1676400" cy="12477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prstClr val="black"/>
              </a:solidFill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b="1" dirty="0">
                  <a:ea typeface="Calibri"/>
                  <a:cs typeface="Times New Roman"/>
                </a:rPr>
                <a:t>ETF role: </a:t>
              </a:r>
              <a:r>
                <a:rPr lang="en-GB" sz="1100" dirty="0">
                  <a:ea typeface="Calibri"/>
                  <a:cs typeface="Times New Roman"/>
                </a:rPr>
                <a:t>facilitate knowledge management and ownership process to continue dialogue in the field</a:t>
              </a:r>
            </a:p>
          </p:txBody>
        </p:sp>
        <p:sp>
          <p:nvSpPr>
            <p:cNvPr id="22" name="Text Box 20"/>
            <p:cNvSpPr txBox="1"/>
            <p:nvPr/>
          </p:nvSpPr>
          <p:spPr>
            <a:xfrm>
              <a:off x="1491373" y="489476"/>
              <a:ext cx="3345788" cy="41620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spc="100" dirty="0">
                  <a:ln w="9004" cap="flat" cmpd="sng" algn="ctr">
                    <a:solidFill>
                      <a:srgbClr val="92AEF7"/>
                    </a:solidFill>
                    <a:prstDash val="solid"/>
                    <a:round/>
                  </a:ln>
                  <a:solidFill>
                    <a:srgbClr val="FF0000"/>
                  </a:solidFill>
                  <a:effectLst>
                    <a:outerShdw blurRad="25006" dist="20003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  <a:latin typeface="Arial"/>
                  <a:ea typeface="Calibri"/>
                  <a:cs typeface="Times New Roman"/>
                </a:rPr>
                <a:t>Country driven process</a:t>
              </a:r>
              <a:endParaRPr lang="en-GB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endParaRPr>
            </a:p>
          </p:txBody>
        </p:sp>
        <p:sp>
          <p:nvSpPr>
            <p:cNvPr id="23" name="Text Box 21"/>
            <p:cNvSpPr txBox="1"/>
            <p:nvPr/>
          </p:nvSpPr>
          <p:spPr>
            <a:xfrm>
              <a:off x="6848346" y="3550260"/>
              <a:ext cx="1107996" cy="35137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600" b="1" spc="100" dirty="0">
                  <a:ln w="9004" cap="flat" cmpd="sng" algn="ctr">
                    <a:solidFill>
                      <a:srgbClr val="92AEF7"/>
                    </a:solidFill>
                    <a:prstDash val="solid"/>
                    <a:round/>
                  </a:ln>
                  <a:solidFill>
                    <a:schemeClr val="accent4">
                      <a:lumMod val="75000"/>
                    </a:schemeClr>
                  </a:solidFill>
                  <a:effectLst>
                    <a:outerShdw blurRad="25006" dist="20003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  <a:latin typeface="Arial"/>
                  <a:ea typeface="Calibri"/>
                  <a:cs typeface="Times New Roman"/>
                </a:rPr>
                <a:t>ETF</a:t>
              </a:r>
              <a:r>
                <a:rPr lang="en-GB" sz="1600" b="1" spc="100" dirty="0">
                  <a:ln w="9004" cap="flat" cmpd="sng" algn="ctr">
                    <a:solidFill>
                      <a:srgbClr val="92AEF7"/>
                    </a:solidFill>
                    <a:prstDash val="solid"/>
                    <a:round/>
                  </a:ln>
                  <a:solidFill>
                    <a:srgbClr val="0078FF">
                      <a:alpha val="5700"/>
                    </a:srgbClr>
                  </a:solidFill>
                  <a:effectLst>
                    <a:outerShdw blurRad="25006" dist="20003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  <a:latin typeface="Arial"/>
                  <a:ea typeface="Calibri"/>
                  <a:cs typeface="Times New Roman"/>
                </a:rPr>
                <a:t> </a:t>
              </a:r>
              <a:r>
                <a:rPr lang="en-GB" sz="1600" b="1" spc="100" dirty="0">
                  <a:ln w="9004" cap="flat" cmpd="sng" algn="ctr">
                    <a:solidFill>
                      <a:srgbClr val="92AEF7"/>
                    </a:solidFill>
                    <a:prstDash val="solid"/>
                    <a:round/>
                  </a:ln>
                  <a:solidFill>
                    <a:schemeClr val="accent4">
                      <a:lumMod val="75000"/>
                    </a:schemeClr>
                  </a:solidFill>
                  <a:effectLst>
                    <a:outerShdw blurRad="25006" dist="20003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  <a:latin typeface="Arial"/>
                  <a:ea typeface="Calibri"/>
                  <a:cs typeface="Times New Roman"/>
                </a:rPr>
                <a:t>role</a:t>
              </a:r>
            </a:p>
          </p:txBody>
        </p:sp>
      </p:grpSp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Text Box 21"/>
          <p:cNvSpPr txBox="1"/>
          <p:nvPr/>
        </p:nvSpPr>
        <p:spPr>
          <a:xfrm>
            <a:off x="246480" y="4793843"/>
            <a:ext cx="1107996" cy="35137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spc="100" dirty="0">
                <a:ln w="9004" cap="flat" cmpd="sng" algn="ctr">
                  <a:solidFill>
                    <a:srgbClr val="92AEF7"/>
                  </a:solidFill>
                  <a:prstDash val="solid"/>
                  <a:round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006" dist="20003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rial"/>
                <a:ea typeface="Calibri"/>
                <a:cs typeface="Times New Roman"/>
              </a:rPr>
              <a:t>ETF role</a:t>
            </a:r>
            <a:endParaRPr lang="en-GB" sz="1000" dirty="0">
              <a:solidFill>
                <a:schemeClr val="accent4">
                  <a:lumMod val="75000"/>
                </a:schemeClr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9934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166</Words>
  <Application>Microsoft Office PowerPoint</Application>
  <PresentationFormat>Presentazione su schermo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Office Theme</vt:lpstr>
      <vt:lpstr>Diapositiva 1</vt:lpstr>
      <vt:lpstr>Diapositiva 2</vt:lpstr>
    </vt:vector>
  </TitlesOfParts>
  <Company>European Training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Simona Rinaldi</dc:creator>
  <cp:lastModifiedBy>Valued Packard Bell Customer</cp:lastModifiedBy>
  <cp:revision>7</cp:revision>
  <cp:lastPrinted>2013-02-08T09:59:01Z</cp:lastPrinted>
  <dcterms:created xsi:type="dcterms:W3CDTF">2013-02-08T08:56:40Z</dcterms:created>
  <dcterms:modified xsi:type="dcterms:W3CDTF">2013-02-10T20:10:07Z</dcterms:modified>
</cp:coreProperties>
</file>